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28"/>
  </p:notesMasterIdLst>
  <p:sldIdLst>
    <p:sldId id="306" r:id="rId4"/>
    <p:sldId id="256" r:id="rId5"/>
    <p:sldId id="274" r:id="rId6"/>
    <p:sldId id="257" r:id="rId7"/>
    <p:sldId id="258" r:id="rId8"/>
    <p:sldId id="293" r:id="rId9"/>
    <p:sldId id="294" r:id="rId10"/>
    <p:sldId id="295" r:id="rId11"/>
    <p:sldId id="275" r:id="rId12"/>
    <p:sldId id="276" r:id="rId13"/>
    <p:sldId id="296" r:id="rId14"/>
    <p:sldId id="277" r:id="rId15"/>
    <p:sldId id="297" r:id="rId16"/>
    <p:sldId id="298" r:id="rId17"/>
    <p:sldId id="299" r:id="rId18"/>
    <p:sldId id="300" r:id="rId19"/>
    <p:sldId id="301" r:id="rId20"/>
    <p:sldId id="302" r:id="rId21"/>
    <p:sldId id="279" r:id="rId22"/>
    <p:sldId id="303" r:id="rId23"/>
    <p:sldId id="304" r:id="rId24"/>
    <p:sldId id="264" r:id="rId25"/>
    <p:sldId id="305" r:id="rId26"/>
    <p:sldId id="307" r:id="rId27"/>
  </p:sldIdLst>
  <p:sldSz cx="9144000" cy="6858000" type="screen4x3"/>
  <p:notesSz cx="7010400" cy="92233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FF9933"/>
    <a:srgbClr val="003399"/>
    <a:srgbClr val="C45A02"/>
    <a:srgbClr val="0033CC"/>
    <a:srgbClr val="CC0099"/>
    <a:srgbClr val="A27B00"/>
    <a:srgbClr val="FF3399"/>
    <a:srgbClr val="3366CC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8876" autoAdjust="0"/>
    <p:restoredTop sz="93656" autoAdjust="0"/>
  </p:normalViewPr>
  <p:slideViewPr>
    <p:cSldViewPr>
      <p:cViewPr>
        <p:scale>
          <a:sx n="84" d="100"/>
          <a:sy n="84" d="100"/>
        </p:scale>
        <p:origin x="-9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ED307-B39A-4B74-AD16-E04031C1559A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6"/>
            <a:ext cx="3037840" cy="4611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DBC56-9A54-4812-AFE1-457DD7AB94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325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3439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70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1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87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38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547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023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724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760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18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7221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730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089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7540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10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9091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769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4345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88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3712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44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1268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697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825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060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7890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6238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571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8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16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44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8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66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6459788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8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0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94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7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6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2" y="6459788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F3F2D4C-C145-4C86-9146-D69318981E16}" type="datetimeFigureOut">
              <a:rPr lang="en-US" smtClean="0"/>
              <a:t>10/19/2017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6459788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5" y="6459788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F67712EC-489B-44F0-A4EA-AEBE4B71101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401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29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F98A46B3-7067-44F6-9CA4-854FCED51F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10/19/2017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1779BF-AFA6-4D05-AAB3-B75F4C02F04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22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346" y="2411413"/>
            <a:ext cx="8243887" cy="27320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>
            <a:normAutofit/>
          </a:bodyPr>
          <a:lstStyle/>
          <a:p>
            <a:r>
              <a:rPr lang="en-US" sz="6000" b="1" dirty="0">
                <a:solidFill>
                  <a:srgbClr val="002060"/>
                </a:solidFill>
              </a:rPr>
              <a:t>Finding and Keeping </a:t>
            </a:r>
            <a:r>
              <a:rPr lang="en-US" sz="6000" b="1" dirty="0" smtClean="0">
                <a:solidFill>
                  <a:srgbClr val="002060"/>
                </a:solidFill>
              </a:rPr>
              <a:t/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High-Caliber </a:t>
            </a:r>
            <a:r>
              <a:rPr lang="en-US" sz="6000" b="1" dirty="0">
                <a:solidFill>
                  <a:srgbClr val="002060"/>
                </a:solidFill>
              </a:rPr>
              <a:t>Chauffeurs </a:t>
            </a:r>
            <a:r>
              <a:rPr lang="en-US" sz="6000" b="1" dirty="0" smtClean="0">
                <a:solidFill>
                  <a:srgbClr val="002060"/>
                </a:solidFill>
              </a:rPr>
              <a:t/>
            </a:r>
            <a:br>
              <a:rPr lang="en-US" sz="6000" b="1" dirty="0" smtClean="0">
                <a:solidFill>
                  <a:srgbClr val="002060"/>
                </a:solidFill>
              </a:rPr>
            </a:br>
            <a:r>
              <a:rPr lang="en-US" sz="6000" b="1" dirty="0" smtClean="0">
                <a:solidFill>
                  <a:srgbClr val="002060"/>
                </a:solidFill>
              </a:rPr>
              <a:t>and </a:t>
            </a:r>
            <a:r>
              <a:rPr lang="en-US" sz="6000" b="1" dirty="0">
                <a:solidFill>
                  <a:srgbClr val="002060"/>
                </a:solidFill>
              </a:rPr>
              <a:t>Office Staff</a:t>
            </a:r>
            <a:endParaRPr lang="en-US" sz="43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53026" y="5257801"/>
            <a:ext cx="391477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defTabSz="914400"/>
            <a:r>
              <a:rPr lang="en-US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Speakers</a:t>
            </a:r>
          </a:p>
          <a:p>
            <a:pPr defTabSz="914400"/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John </a:t>
            </a:r>
            <a:r>
              <a:rPr lang="en-US" b="1" dirty="0" err="1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Critchett</a:t>
            </a:r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i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of </a:t>
            </a:r>
            <a:r>
              <a:rPr lang="en-US" i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Palm Beach Tours &amp; </a:t>
            </a:r>
            <a:r>
              <a:rPr lang="en-US" i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Transportation</a:t>
            </a:r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/>
            </a:r>
            <a:b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</a:br>
            <a:r>
              <a:rPr lang="en-US" b="1" dirty="0" smtClean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Tony Simon </a:t>
            </a:r>
            <a:r>
              <a:rPr lang="en-US" i="1" dirty="0"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of Reston Limousine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304802"/>
            <a:ext cx="4400551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227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600" dirty="0" smtClean="0">
                <a:solidFill>
                  <a:srgbClr val="F26522"/>
                </a:solidFill>
              </a:rPr>
              <a:t>How to Best Onboard Employees</a:t>
            </a:r>
            <a:r>
              <a:rPr lang="en-US" sz="2800" dirty="0" smtClean="0">
                <a:solidFill>
                  <a:srgbClr val="F26522"/>
                </a:solidFill>
              </a:rPr>
              <a:t> </a:t>
            </a:r>
            <a:endParaRPr lang="en-US" sz="2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53229"/>
            <a:ext cx="8001000" cy="3804573"/>
          </a:xfrm>
        </p:spPr>
        <p:txBody>
          <a:bodyPr>
            <a:noAutofit/>
          </a:bodyPr>
          <a:lstStyle/>
          <a:p>
            <a:pPr marL="117475" indent="0">
              <a:buSzPct val="120000"/>
              <a:buNone/>
            </a:pPr>
            <a:endParaRPr lang="en-US" sz="2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</a:t>
            </a: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- </a:t>
            </a:r>
            <a:r>
              <a:rPr lang="en-US" sz="2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 </a:t>
            </a:r>
            <a:r>
              <a:rPr lang="en-US" sz="2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paperwork and redundancy of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</a:p>
          <a:p>
            <a:pPr marL="460375" indent="-342900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</a:t>
            </a: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Understandable -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</a:t>
            </a:r>
            <a:r>
              <a:rPr lang="en-US" sz="2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reasons </a:t>
            </a:r>
            <a:r>
              <a:rPr lang="en-US" sz="2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the paperwork</a:t>
            </a: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6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a Defined Onboarding </a:t>
            </a: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- </a:t>
            </a:r>
            <a:r>
              <a:rPr lang="en-US" sz="2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2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 know this ahead of time; make them comfortable and already feel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like part </a:t>
            </a:r>
            <a:r>
              <a:rPr lang="en-US" sz="2600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family</a:t>
            </a:r>
            <a:endParaRPr lang="en-US" sz="26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buSzPct val="120000"/>
              <a:buFont typeface="Arial" panose="020B0604020202020204" pitchFamily="34" charset="0"/>
              <a:buChar char="•"/>
            </a:pPr>
            <a:endParaRPr lang="en-US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  <a:r>
              <a:rPr lang="en-US" sz="32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4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AF3DE754-24CF-4D13-9698-8C525C6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3135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5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600" dirty="0" smtClean="0">
                <a:solidFill>
                  <a:srgbClr val="F26522"/>
                </a:solidFill>
              </a:rPr>
              <a:t>How to Best Onboard Employees</a:t>
            </a:r>
            <a:r>
              <a:rPr lang="en-US" sz="2800" dirty="0" smtClean="0">
                <a:solidFill>
                  <a:srgbClr val="F26522"/>
                </a:solidFill>
              </a:rPr>
              <a:t> </a:t>
            </a:r>
            <a:endParaRPr lang="en-US" sz="2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39783" y="1066800"/>
            <a:ext cx="8001000" cy="5416904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endParaRPr lang="en-US" sz="9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9725">
              <a:spcBef>
                <a:spcPts val="6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Program</a:t>
            </a:r>
            <a:endParaRPr lang="en-US" sz="3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</a:p>
          <a:p>
            <a:pPr marL="460375" indent="-3429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</a:t>
            </a:r>
          </a:p>
          <a:p>
            <a:pPr marL="460375" indent="-3429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Informative</a:t>
            </a:r>
          </a:p>
          <a:p>
            <a:pPr marL="460375" indent="-3429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 them good food (this never hurts!)</a:t>
            </a:r>
          </a:p>
          <a:p>
            <a:pPr marL="460375" indent="-3429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the Managers &amp; Executives</a:t>
            </a:r>
          </a:p>
          <a:p>
            <a:pPr marL="460375" indent="-3429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Over-communicate and reassure</a:t>
            </a:r>
          </a:p>
          <a:p>
            <a:pPr marL="460375" indent="-3429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 program</a:t>
            </a:r>
          </a:p>
          <a:p>
            <a:pPr marL="460375" indent="-3429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</a:t>
            </a: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follow-up</a:t>
            </a:r>
            <a:r>
              <a:rPr lang="en-US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17475" indent="0">
              <a:buSzPct val="120000"/>
              <a:buNone/>
            </a:pPr>
            <a:r>
              <a:rPr lang="en-US" b="1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          </a:t>
            </a:r>
          </a:p>
          <a:p>
            <a:pPr marL="117475" indent="0">
              <a:buSzPct val="120000"/>
              <a:buNone/>
            </a:pPr>
            <a:r>
              <a:rPr lang="en-US" b="1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         Next</a:t>
            </a:r>
            <a:r>
              <a:rPr lang="en-US" b="1" i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Employee Retention</a:t>
            </a:r>
            <a:endParaRPr lang="en-US" b="1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endParaRPr lang="en-US" sz="26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r>
              <a:rPr lang="en-US" b="1" i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b="1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          </a:t>
            </a:r>
            <a:r>
              <a:rPr lang="en-US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i="1" dirty="0">
              <a:solidFill>
                <a:srgbClr val="F26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60375" indent="-342900">
              <a:buSzPct val="120000"/>
              <a:buFont typeface="Wingdings" panose="05000000000000000000" pitchFamily="2" charset="2"/>
              <a:buChar char="ü"/>
            </a:pPr>
            <a:endParaRPr lang="en-US" sz="2000" i="1" dirty="0">
              <a:solidFill>
                <a:srgbClr val="F26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AF3DE754-24CF-4D13-9698-8C525C6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90031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27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800" dirty="0" smtClean="0">
                <a:solidFill>
                  <a:srgbClr val="F26522"/>
                </a:solidFill>
              </a:rPr>
              <a:t>Employee Retention</a:t>
            </a:r>
            <a:endParaRPr lang="en-US" sz="4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6" y="1591682"/>
            <a:ext cx="8265557" cy="4123318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SzPct val="120000"/>
              <a:buNone/>
            </a:pPr>
            <a:r>
              <a:rPr lang="en-US" sz="32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 </a:t>
            </a: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</a:p>
          <a:p>
            <a:pPr marL="0" indent="0">
              <a:buSzPct val="120000"/>
              <a:buNone/>
            </a:pPr>
            <a:r>
              <a:rPr lang="en-US" sz="32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 </a:t>
            </a: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 &amp; Recognition</a:t>
            </a:r>
          </a:p>
          <a:p>
            <a:pPr marL="0" indent="0">
              <a:buSzPct val="120000"/>
              <a:buNone/>
            </a:pPr>
            <a:r>
              <a:rPr lang="en-US" sz="32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 </a:t>
            </a: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</a:t>
            </a:r>
          </a:p>
          <a:p>
            <a:pPr marL="0" indent="0">
              <a:buSzPct val="120000"/>
              <a:buNone/>
            </a:pPr>
            <a:r>
              <a:rPr lang="en-US" sz="3200" b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</a:p>
          <a:p>
            <a:pPr marL="0" indent="0">
              <a:buSzPct val="120000"/>
              <a:buNone/>
            </a:pPr>
            <a:r>
              <a:rPr lang="en-US" sz="30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pPr marL="0" indent="0">
              <a:buSzPct val="120000"/>
              <a:buNone/>
            </a:pPr>
            <a:endParaRPr lang="en-US" sz="2000" b="1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048000" y="2125082"/>
            <a:ext cx="2667000" cy="3742318"/>
          </a:xfrm>
          <a:prstGeom prst="rect">
            <a:avLst/>
          </a:prstGeom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>
              <a:buSzPct val="120000"/>
              <a:buFont typeface="Arial" panose="020B0604020202020204" pitchFamily="34" charset="0"/>
              <a:buChar char="•"/>
            </a:pPr>
            <a:endParaRPr lang="en-US" sz="3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4" descr="Image result for chauffeur driven orlando">
            <a:extLst>
              <a:ext uri="{FF2B5EF4-FFF2-40B4-BE49-F238E27FC236}">
                <a16:creationId xmlns="" xmlns:a16="http://schemas.microsoft.com/office/drawing/2014/main" id="{31D355D2-F930-4173-A494-3B46AE554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910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26522"/>
                </a:solidFill>
              </a:rPr>
              <a:t>Employee Retention </a:t>
            </a:r>
            <a:endParaRPr lang="en-US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53226"/>
            <a:ext cx="8001000" cy="4791545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Environment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the tools to succeed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stuff (coffee, ties)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meetings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them informed about the entire company on a regular basis; Explain all changes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Family functions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parties: Companywide and by </a:t>
            </a:r>
            <a:r>
              <a:rPr lang="en-US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bepartment</a:t>
            </a:r>
            <a:endParaRPr lang="en-US" sz="20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</a:t>
            </a: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AF3DE754-24CF-4D13-9698-8C525C6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23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26522"/>
                </a:solidFill>
              </a:rPr>
              <a:t>Employee Retention</a:t>
            </a:r>
            <a:endParaRPr lang="en-US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53229"/>
            <a:ext cx="8001000" cy="3804573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r>
              <a:rPr lang="en-US" sz="32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Pay &amp; Recognition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Bonuses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increases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Referral programs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“Good Guy” letters to all employees</a:t>
            </a:r>
            <a:endParaRPr lang="en-US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AF3DE754-24CF-4D13-9698-8C525C6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5755959"/>
            <a:ext cx="22098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728" indent="0">
              <a:buSzPct val="120000"/>
              <a:buNone/>
            </a:pP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continued)</a:t>
            </a:r>
            <a:endParaRPr lang="en-US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25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26522"/>
                </a:solidFill>
              </a:rPr>
              <a:t>Employee Retention</a:t>
            </a:r>
            <a:endParaRPr lang="en-US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53229"/>
            <a:ext cx="8001000" cy="3347373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Growth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duties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Positions</a:t>
            </a:r>
          </a:p>
          <a:p>
            <a:pPr marL="117475" indent="0">
              <a:buSzPct val="120000"/>
              <a:buNone/>
            </a:pP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AF3DE754-24CF-4D13-9698-8C525C6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7201" y="5787499"/>
            <a:ext cx="1965923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09728" indent="0">
              <a:buSzPct val="120000"/>
              <a:buNone/>
            </a:pP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19203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26522"/>
                </a:solidFill>
              </a:rPr>
              <a:t>Employee Retention </a:t>
            </a:r>
            <a:endParaRPr lang="en-US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47801"/>
            <a:ext cx="8001000" cy="4825569"/>
          </a:xfrm>
        </p:spPr>
        <p:txBody>
          <a:bodyPr>
            <a:noAutofit/>
          </a:bodyPr>
          <a:lstStyle/>
          <a:p>
            <a:pPr marL="117475" indent="0">
              <a:buSzPct val="120000"/>
              <a:buNone/>
            </a:pPr>
            <a:endParaRPr lang="en-US" sz="3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Management </a:t>
            </a:r>
          </a:p>
          <a:p>
            <a:pPr marL="574675" indent="-4572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Door Policy - No limitation; keep it real but be direct and </a:t>
            </a:r>
            <a:r>
              <a:rPr lang="en-US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onfirm understanding</a:t>
            </a:r>
          </a:p>
          <a:p>
            <a:pPr marL="574675" indent="-4572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Fiduciary responsibility</a:t>
            </a:r>
          </a:p>
          <a:p>
            <a:pPr marL="574675" indent="-4572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fair and remind them of how you manage</a:t>
            </a:r>
          </a:p>
          <a:p>
            <a:pPr marL="574675" indent="-4572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them accountable </a:t>
            </a:r>
            <a:r>
              <a:rPr lang="en-US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will appreciate it)</a:t>
            </a:r>
          </a:p>
          <a:p>
            <a:pPr marL="574675" indent="-4572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personal</a:t>
            </a:r>
          </a:p>
          <a:p>
            <a:pPr marL="574675" indent="-4572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</a:t>
            </a:r>
          </a:p>
          <a:p>
            <a:pPr marL="574675" indent="-457200">
              <a:spcBef>
                <a:spcPts val="6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open to their suggestions</a:t>
            </a:r>
          </a:p>
          <a:p>
            <a:pPr marL="117475" indent="0">
              <a:spcBef>
                <a:spcPts val="600"/>
              </a:spcBef>
              <a:buSzPct val="120000"/>
              <a:buNone/>
            </a:pPr>
            <a:endParaRPr lang="en-US" sz="16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spcBef>
                <a:spcPts val="600"/>
              </a:spcBef>
              <a:buSzPct val="120000"/>
              <a:buNone/>
            </a:pPr>
            <a:r>
              <a:rPr lang="en-US" sz="28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en-US" sz="28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AF3DE754-24CF-4D13-9698-8C525C6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5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26522"/>
                </a:solidFill>
              </a:rPr>
              <a:t>Employee Retention </a:t>
            </a:r>
            <a:endParaRPr lang="en-US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47801"/>
            <a:ext cx="8001000" cy="5015139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Management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</a:t>
            </a:r>
            <a:r>
              <a:rPr lang="en-US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roactive: Keep your finger on the pulse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flexible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empathetic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Annual reviews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Ongoing feedback</a:t>
            </a:r>
          </a:p>
          <a:p>
            <a:pPr marL="117475" indent="0">
              <a:buSzPct val="120000"/>
              <a:buNone/>
            </a:pPr>
            <a:endParaRPr lang="en-US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ontinued)</a:t>
            </a:r>
          </a:p>
          <a:p>
            <a:pPr marL="117475" indent="0">
              <a:buSzPct val="120000"/>
              <a:buNone/>
            </a:pP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AF3DE754-24CF-4D13-9698-8C525C6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39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26522"/>
                </a:solidFill>
              </a:rPr>
              <a:t>Employee Retention </a:t>
            </a:r>
            <a:endParaRPr lang="en-US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47801"/>
            <a:ext cx="8001000" cy="5015139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7475" indent="0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Management</a:t>
            </a:r>
          </a:p>
          <a:p>
            <a:pPr marL="574675" indent="-457200">
              <a:buSzPct val="120000"/>
              <a:buFont typeface="Wingdings" panose="05000000000000000000" pitchFamily="2" charset="2"/>
              <a:buChar char="ü"/>
            </a:pP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Avoid</a:t>
            </a:r>
          </a:p>
          <a:p>
            <a:pPr marL="1415923" lvl="4" indent="-4572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Marginalizing</a:t>
            </a:r>
          </a:p>
          <a:p>
            <a:pPr marL="1415923" lvl="4" indent="-4572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Unilateral decisions</a:t>
            </a:r>
          </a:p>
          <a:p>
            <a:pPr marL="1415923" lvl="4" indent="-4572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Festering issues</a:t>
            </a:r>
          </a:p>
          <a:p>
            <a:pPr marL="1415923" lvl="4" indent="-457200">
              <a:spcBef>
                <a:spcPts val="1200"/>
              </a:spcBef>
              <a:buSzPct val="120000"/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follow-up on an issue: After it was handled, ALWAYS confirm that it solved the problem</a:t>
            </a:r>
          </a:p>
          <a:p>
            <a:pPr marL="958723" lvl="4" indent="0">
              <a:buSzPct val="120000"/>
              <a:buNone/>
            </a:pPr>
            <a:endParaRPr lang="en-US" sz="3600" b="1" i="1" dirty="0">
              <a:solidFill>
                <a:srgbClr val="F26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58723" lvl="4" indent="0">
              <a:buSzPct val="120000"/>
              <a:buNone/>
            </a:pPr>
            <a:r>
              <a:rPr lang="en-US" sz="2400" b="1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r>
              <a:rPr lang="en-US" sz="2000" b="1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b="1" i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b="1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Add Employees</a:t>
            </a:r>
            <a:endParaRPr lang="en-US" sz="2000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AF3DE754-24CF-4D13-9698-8C525C668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78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800" dirty="0" smtClean="0">
                <a:solidFill>
                  <a:srgbClr val="F26522"/>
                </a:solidFill>
              </a:rPr>
              <a:t>When to Add Employees</a:t>
            </a:r>
            <a:endParaRPr lang="en-US" sz="4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47802"/>
            <a:ext cx="8001000" cy="4796971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Ask BEFORE you Add an Employee</a:t>
            </a:r>
            <a:endParaRPr lang="en-US" sz="3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spcBef>
                <a:spcPts val="8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the right person to perform these tasks?</a:t>
            </a:r>
          </a:p>
          <a:p>
            <a:pPr marL="566928" indent="-457200">
              <a:spcBef>
                <a:spcPts val="8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completely reviewed the work being performed?</a:t>
            </a:r>
          </a:p>
          <a:p>
            <a:pPr marL="566928" indent="-457200">
              <a:spcBef>
                <a:spcPts val="8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others who have extra time handle some of the work?</a:t>
            </a:r>
          </a:p>
          <a:p>
            <a:pPr marL="566928" indent="-457200">
              <a:spcBef>
                <a:spcPts val="8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the work be structured to be more efficient through better procedures or implementation of automation tools?</a:t>
            </a:r>
          </a:p>
          <a:p>
            <a:pPr marL="566928" indent="-457200">
              <a:spcBef>
                <a:spcPts val="8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this task remain in the ongoing future?</a:t>
            </a:r>
          </a:p>
          <a:p>
            <a:pPr marL="566928" indent="-457200">
              <a:spcBef>
                <a:spcPts val="800"/>
              </a:spcBef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this addition necessary for quality of service?</a:t>
            </a:r>
          </a:p>
          <a:p>
            <a:pPr marL="109728" indent="0">
              <a:buSzPct val="120000"/>
              <a:buNone/>
            </a:pP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  <a:p>
            <a:pPr marL="566928" indent="-457200">
              <a:buSzPct val="120000"/>
              <a:buFont typeface="Wingdings" panose="05000000000000000000" pitchFamily="2" charset="2"/>
              <a:buChar char="ü"/>
            </a:pP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928" indent="-457200">
              <a:buSzPct val="120000"/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Image result for chauffeur driven orlando">
            <a:extLst>
              <a:ext uri="{FF2B5EF4-FFF2-40B4-BE49-F238E27FC236}">
                <a16:creationId xmlns="" xmlns:a16="http://schemas.microsoft.com/office/drawing/2014/main" id="{BD6C6B3F-AC14-4A5E-94F7-F808FF8D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50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796880" y="228602"/>
            <a:ext cx="7543800" cy="428751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Find </a:t>
            </a:r>
            <a:r>
              <a:rPr lang="en-US" sz="54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(and Keep)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 smtClean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Talented &amp; Reliable 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CHAUFFEURS</a:t>
            </a:r>
            <a:b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sz="6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</a:t>
            </a:r>
            <a:br>
              <a:rPr lang="en-US" sz="6600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66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STAFF</a:t>
            </a:r>
            <a:endParaRPr lang="en-US" sz="6600" b="1" dirty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1" y="2230113"/>
            <a:ext cx="8223161" cy="20574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endParaRPr lang="en-US" sz="125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8" name="Picture 4" descr="Image result for chauffeur driven orlando">
            <a:extLst>
              <a:ext uri="{FF2B5EF4-FFF2-40B4-BE49-F238E27FC236}">
                <a16:creationId xmlns="" xmlns:a16="http://schemas.microsoft.com/office/drawing/2014/main" id="{1114FF1B-A327-416A-BB81-C70D369BE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530" y="4495802"/>
            <a:ext cx="2476500" cy="11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463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800" dirty="0" smtClean="0">
                <a:solidFill>
                  <a:srgbClr val="F26522"/>
                </a:solidFill>
              </a:rPr>
              <a:t>When to Add Employees</a:t>
            </a:r>
            <a:endParaRPr lang="en-US" sz="2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47802"/>
            <a:ext cx="8001000" cy="3733801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to Ask BEFORE you Add an Employee</a:t>
            </a:r>
          </a:p>
          <a:p>
            <a:pPr marL="566928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Does everyone involved  agree that the addition is necessary? (Important to get buy-in)</a:t>
            </a:r>
          </a:p>
          <a:p>
            <a:pPr marL="566928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does the extra expense fit within the budget?</a:t>
            </a:r>
          </a:p>
          <a:p>
            <a:pPr marL="566928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our growth plan and how does this addition fall into that plan?</a:t>
            </a:r>
          </a:p>
          <a:p>
            <a:pPr marL="109728" indent="0">
              <a:buSzPct val="120000"/>
              <a:buNone/>
            </a:pPr>
            <a:endParaRPr lang="en-US" i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endParaRPr lang="en-US" sz="1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Image result for chauffeur driven orlando">
            <a:extLst>
              <a:ext uri="{FF2B5EF4-FFF2-40B4-BE49-F238E27FC236}">
                <a16:creationId xmlns="" xmlns:a16="http://schemas.microsoft.com/office/drawing/2014/main" id="{BD6C6B3F-AC14-4A5E-94F7-F808FF8D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87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800" dirty="0" smtClean="0">
                <a:solidFill>
                  <a:srgbClr val="F26522"/>
                </a:solidFill>
              </a:rPr>
              <a:t>When to Add Employees</a:t>
            </a:r>
            <a:endParaRPr lang="en-US" sz="2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447802"/>
            <a:ext cx="8001000" cy="4796971"/>
          </a:xfrm>
        </p:spPr>
        <p:txBody>
          <a:bodyPr>
            <a:noAutofit/>
          </a:bodyPr>
          <a:lstStyle/>
          <a:p>
            <a:pPr marL="681228" indent="-571500">
              <a:buSzPct val="120000"/>
              <a:buFont typeface="Arial" panose="020B0604020202020204" pitchFamily="34" charset="0"/>
              <a:buChar char="•"/>
            </a:pPr>
            <a:endParaRPr lang="en-US" sz="3200" b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1228" indent="-571500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</a:p>
          <a:p>
            <a:pPr marL="1522476" lvl="4" indent="-571500">
              <a:buSzPct val="12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Deadlines</a:t>
            </a:r>
          </a:p>
          <a:p>
            <a:pPr marL="1522476" lvl="4" indent="-571500">
              <a:buSzPct val="12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marL="1522476" lvl="4" indent="-571500">
              <a:buSzPct val="120000"/>
              <a:buFont typeface="Wingdings" panose="05000000000000000000" pitchFamily="2" charset="2"/>
              <a:buChar char="ü"/>
            </a:pPr>
            <a:r>
              <a:rPr lang="en-US" sz="20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 of Tasks</a:t>
            </a:r>
          </a:p>
          <a:p>
            <a:pPr marL="681228" indent="-571500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Budgets</a:t>
            </a:r>
          </a:p>
          <a:p>
            <a:pPr marL="681228" indent="-571500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Forecast</a:t>
            </a:r>
          </a:p>
          <a:p>
            <a:pPr marL="681228" indent="-571500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Goals</a:t>
            </a:r>
          </a:p>
          <a:p>
            <a:pPr marL="566928" indent="-457200">
              <a:buSzPct val="120000"/>
              <a:buFont typeface="Arial" panose="020B0604020202020204" pitchFamily="34" charset="0"/>
              <a:buChar char="•"/>
            </a:pPr>
            <a:endParaRPr lang="en-US" sz="28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Image result for chauffeur driven orlando">
            <a:extLst>
              <a:ext uri="{FF2B5EF4-FFF2-40B4-BE49-F238E27FC236}">
                <a16:creationId xmlns="" xmlns:a16="http://schemas.microsoft.com/office/drawing/2014/main" id="{BD6C6B3F-AC14-4A5E-94F7-F808FF8DC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72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381000" y="1295400"/>
            <a:ext cx="8001000" cy="4648200"/>
          </a:xfrm>
        </p:spPr>
        <p:txBody>
          <a:bodyPr>
            <a:noAutofit/>
          </a:bodyPr>
          <a:lstStyle/>
          <a:p>
            <a:pPr marL="393192" lvl="1" indent="0">
              <a:buSzPct val="120000"/>
              <a:buNone/>
            </a:pP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93192" lvl="1" indent="0">
              <a:buSzPct val="120000"/>
              <a:buNone/>
            </a:pPr>
            <a:r>
              <a:rPr lang="en-US" sz="4400" i="1" dirty="0" smtClean="0">
                <a:solidFill>
                  <a:srgbClr val="003399"/>
                </a:solidFill>
                <a:cs typeface="Arial" panose="020B0604020202020204" pitchFamily="34" charset="0"/>
              </a:rPr>
              <a:t>“Never hire someone who knows less than you do about what he’s hired to do.”</a:t>
            </a:r>
          </a:p>
          <a:p>
            <a:pPr marL="393192" lvl="1" indent="0">
              <a:buSzPct val="120000"/>
              <a:buNone/>
            </a:pPr>
            <a:endParaRPr lang="en-US" sz="4400" i="1" dirty="0" smtClean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marL="393192" lvl="1" indent="0">
              <a:buSzPct val="120000"/>
              <a:buNone/>
            </a:pPr>
            <a:r>
              <a:rPr lang="en-US" sz="4400" b="1" i="1" dirty="0" smtClean="0">
                <a:solidFill>
                  <a:srgbClr val="003399"/>
                </a:solidFill>
                <a:cs typeface="Arial" panose="020B0604020202020204" pitchFamily="34" charset="0"/>
              </a:rPr>
              <a:t>-Malcom Forbes</a:t>
            </a:r>
            <a:endParaRPr lang="en-US" sz="4400" b="1" i="1" dirty="0">
              <a:solidFill>
                <a:srgbClr val="003399"/>
              </a:solidFill>
              <a:cs typeface="Arial" panose="020B0604020202020204" pitchFamily="34" charset="0"/>
            </a:endParaRPr>
          </a:p>
          <a:p>
            <a:pPr marL="393192" lvl="1" indent="0">
              <a:buSzPct val="120000"/>
              <a:buNone/>
            </a:pPr>
            <a:endParaRPr lang="en-US" sz="60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  <a:p>
            <a:pPr marL="393192" lvl="1" indent="0" algn="ctr">
              <a:buSzPct val="120000"/>
              <a:buNone/>
            </a:pPr>
            <a:endParaRPr lang="en-US" sz="5500" b="1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 descr="Image result for chauffeur driven orlando">
            <a:extLst>
              <a:ext uri="{FF2B5EF4-FFF2-40B4-BE49-F238E27FC236}">
                <a16:creationId xmlns="" xmlns:a16="http://schemas.microsoft.com/office/drawing/2014/main" id="{53255A6A-B3A0-4F2D-AE94-6A9F819F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3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8900" b="1" dirty="0" smtClean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Thank You!</a:t>
            </a:r>
            <a:r>
              <a:rPr lang="en-US" b="1" dirty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b="1" dirty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555066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9400" b="1" dirty="0" smtClean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Questions?</a:t>
            </a:r>
            <a:endParaRPr lang="en-US" sz="9400" b="1" dirty="0">
              <a:solidFill>
                <a:srgbClr val="F2652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Users\AWilkinson\AppData\Local\Microsoft\Windows\INetCache\IE\ACVW10JP\question-mark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990602"/>
            <a:ext cx="4500563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1143000" y="2666999"/>
            <a:ext cx="6851650" cy="99060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rgbClr val="002060"/>
                </a:solidFill>
              </a:rPr>
              <a:t>Thank you for joining us!</a:t>
            </a:r>
            <a:endParaRPr lang="en-US" sz="43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3758662"/>
            <a:ext cx="7004050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50800"/>
          </a:bodyPr>
          <a:lstStyle/>
          <a:p>
            <a:pPr algn="ctr" defTabSz="914400"/>
            <a:r>
              <a:rPr lang="en-US" sz="28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At 2:30 p.m., our Association Summit kicks off in Naples 1-2 while the </a:t>
            </a:r>
            <a:r>
              <a:rPr lang="en-US" sz="2800" b="1" dirty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seminar Leveraging Employee-Focused Leadership Personality Testing </a:t>
            </a:r>
            <a:r>
              <a:rPr lang="en-US" sz="2800" b="1" dirty="0" smtClean="0">
                <a:solidFill>
                  <a:srgbClr val="0070C0"/>
                </a:solidFill>
                <a:effectLst>
                  <a:innerShdw blurRad="114300">
                    <a:prstClr val="black"/>
                  </a:innerShdw>
                </a:effectLst>
              </a:rPr>
              <a:t>will take place in Osceola A.</a:t>
            </a:r>
            <a:endParaRPr lang="en-US" sz="2800" i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371475"/>
            <a:ext cx="4400551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536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Presenters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400885" y="1902669"/>
            <a:ext cx="6172200" cy="199724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03399"/>
                </a:solidFill>
              </a:rPr>
              <a:t>John Critchett</a:t>
            </a:r>
            <a:r>
              <a:rPr lang="en-US" sz="2600" dirty="0">
                <a:solidFill>
                  <a:srgbClr val="003399"/>
                </a:solidFill>
              </a:rPr>
              <a:t>, </a:t>
            </a:r>
            <a:r>
              <a:rPr lang="en-US" sz="2600" dirty="0" smtClean="0">
                <a:solidFill>
                  <a:srgbClr val="003399"/>
                </a:solidFill>
              </a:rPr>
              <a:t>President</a:t>
            </a:r>
          </a:p>
          <a:p>
            <a:pPr>
              <a:spcBef>
                <a:spcPts val="0"/>
              </a:spcBef>
            </a:pPr>
            <a:r>
              <a:rPr lang="en-US" sz="2600" b="1" dirty="0" smtClean="0">
                <a:solidFill>
                  <a:srgbClr val="003399"/>
                </a:solidFill>
              </a:rPr>
              <a:t>Palm </a:t>
            </a:r>
            <a:r>
              <a:rPr lang="en-US" sz="2600" b="1" dirty="0">
                <a:solidFill>
                  <a:srgbClr val="003399"/>
                </a:solidFill>
              </a:rPr>
              <a:t>Beach Tours &amp; Transportation</a:t>
            </a:r>
          </a:p>
          <a:p>
            <a:pPr>
              <a:spcBef>
                <a:spcPts val="0"/>
              </a:spcBef>
            </a:pPr>
            <a:r>
              <a:rPr lang="en-US" sz="2600" dirty="0" smtClean="0">
                <a:solidFill>
                  <a:srgbClr val="003399"/>
                </a:solidFill>
              </a:rPr>
              <a:t>jcritchett@pbtt.com</a:t>
            </a:r>
            <a:endParaRPr lang="en-US" sz="2600" b="1" dirty="0">
              <a:solidFill>
                <a:srgbClr val="003399"/>
              </a:solidFill>
            </a:endParaRPr>
          </a:p>
          <a:p>
            <a:pPr>
              <a:spcBef>
                <a:spcPts val="0"/>
              </a:spcBef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9512" y="2111510"/>
            <a:ext cx="1670710" cy="1253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50" y="3733800"/>
            <a:ext cx="1267070" cy="1825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2438400" y="4038600"/>
            <a:ext cx="5638801" cy="1828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03399"/>
                </a:solidFill>
              </a:rPr>
              <a:t>Tony Simon</a:t>
            </a:r>
            <a:r>
              <a:rPr lang="en-US" sz="2600" dirty="0">
                <a:solidFill>
                  <a:srgbClr val="003399"/>
                </a:solidFill>
              </a:rPr>
              <a:t>, COO</a:t>
            </a:r>
          </a:p>
          <a:p>
            <a:pPr>
              <a:spcBef>
                <a:spcPts val="0"/>
              </a:spcBef>
            </a:pPr>
            <a:r>
              <a:rPr lang="en-US" sz="2600" b="1" dirty="0">
                <a:solidFill>
                  <a:srgbClr val="003399"/>
                </a:solidFill>
              </a:rPr>
              <a:t>Reston Limousine</a:t>
            </a:r>
          </a:p>
          <a:p>
            <a:pPr>
              <a:spcBef>
                <a:spcPts val="0"/>
              </a:spcBef>
            </a:pPr>
            <a:r>
              <a:rPr lang="en-US" sz="2600" dirty="0">
                <a:solidFill>
                  <a:srgbClr val="003399"/>
                </a:solidFill>
              </a:rPr>
              <a:t>tsimon@restonlimo.com</a:t>
            </a:r>
          </a:p>
        </p:txBody>
      </p:sp>
      <p:pic>
        <p:nvPicPr>
          <p:cNvPr id="13" name="Picture 4" descr="Image result for chauffeur driven orlando">
            <a:extLst>
              <a:ext uri="{FF2B5EF4-FFF2-40B4-BE49-F238E27FC236}">
                <a16:creationId xmlns="" xmlns:a16="http://schemas.microsoft.com/office/drawing/2014/main" id="{8017E16B-44A2-49FB-B44C-06D475266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89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153400" cy="1143000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2652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Overview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89037"/>
            <a:ext cx="8001000" cy="4525963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session will </a:t>
            </a: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cover all areas of employee </a:t>
            </a: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iring, retention and planning:</a:t>
            </a:r>
            <a:endParaRPr lang="en-US" sz="26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and How to Find the Best Employees</a:t>
            </a:r>
            <a:endParaRPr lang="en-US" sz="32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Best to Onboard Employees</a:t>
            </a: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Retention</a:t>
            </a: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Add Employees</a:t>
            </a: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 descr="Image result for chauffeur driven orlando">
            <a:extLst>
              <a:ext uri="{FF2B5EF4-FFF2-40B4-BE49-F238E27FC236}">
                <a16:creationId xmlns="" xmlns:a16="http://schemas.microsoft.com/office/drawing/2014/main" id="{A9BCAC50-4958-4F12-8F1D-C392B32417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25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66536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600" dirty="0">
                <a:solidFill>
                  <a:srgbClr val="F26522"/>
                </a:solidFill>
              </a:rPr>
              <a:t>Where </a:t>
            </a:r>
            <a:r>
              <a:rPr lang="en-US" sz="4600" dirty="0" smtClean="0">
                <a:solidFill>
                  <a:srgbClr val="F26522"/>
                </a:solidFill>
              </a:rPr>
              <a:t>and </a:t>
            </a:r>
            <a:r>
              <a:rPr lang="en-US" sz="4600" dirty="0">
                <a:solidFill>
                  <a:srgbClr val="F26522"/>
                </a:solidFill>
              </a:rPr>
              <a:t>How </a:t>
            </a:r>
            <a:r>
              <a:rPr lang="en-US" sz="4600" dirty="0" smtClean="0">
                <a:solidFill>
                  <a:srgbClr val="F26522"/>
                </a:solidFill>
              </a:rPr>
              <a:t/>
            </a:r>
            <a:br>
              <a:rPr lang="en-US" sz="4600" dirty="0" smtClean="0">
                <a:solidFill>
                  <a:srgbClr val="F26522"/>
                </a:solidFill>
              </a:rPr>
            </a:br>
            <a:r>
              <a:rPr lang="en-US" sz="4600" dirty="0" smtClean="0">
                <a:solidFill>
                  <a:srgbClr val="F26522"/>
                </a:solidFill>
              </a:rPr>
              <a:t>to </a:t>
            </a:r>
            <a:r>
              <a:rPr lang="en-US" sz="4600" dirty="0">
                <a:solidFill>
                  <a:srgbClr val="F26522"/>
                </a:solidFill>
              </a:rPr>
              <a:t>F</a:t>
            </a:r>
            <a:r>
              <a:rPr lang="en-US" sz="4600" dirty="0" smtClean="0">
                <a:solidFill>
                  <a:srgbClr val="F26522"/>
                </a:solidFill>
              </a:rPr>
              <a:t>ind </a:t>
            </a:r>
            <a:r>
              <a:rPr lang="en-US" sz="4600" dirty="0">
                <a:solidFill>
                  <a:srgbClr val="F26522"/>
                </a:solidFill>
              </a:rPr>
              <a:t>the Best </a:t>
            </a:r>
            <a:r>
              <a:rPr lang="en-US" sz="4600" dirty="0" smtClean="0">
                <a:solidFill>
                  <a:srgbClr val="F26522"/>
                </a:solidFill>
              </a:rPr>
              <a:t>Employees </a:t>
            </a:r>
            <a:endParaRPr lang="en-US" sz="1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84304" y="2057400"/>
            <a:ext cx="8001000" cy="3276601"/>
          </a:xfrm>
        </p:spPr>
        <p:txBody>
          <a:bodyPr>
            <a:noAutofit/>
          </a:bodyPr>
          <a:lstStyle/>
          <a:p>
            <a:pPr marL="109537" indent="0">
              <a:buSzPct val="120000"/>
              <a:buNone/>
            </a:pPr>
            <a:r>
              <a:rPr 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3200" b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1: Define and Sell the Position!</a:t>
            </a:r>
            <a:endParaRPr lang="en-US" sz="3200" b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Description -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Detailed but not limiting</a:t>
            </a:r>
            <a:endParaRPr lang="en-US" sz="2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Company Description –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are YOU?</a:t>
            </a:r>
            <a:endParaRPr lang="en-US" sz="2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Formatting -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Easy to read and follow</a:t>
            </a:r>
            <a:endParaRPr lang="en-US" sz="2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Professionalism -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Stability</a:t>
            </a: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it “Pop” -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 impression is everything!</a:t>
            </a:r>
            <a:endParaRPr lang="en-US" sz="2600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835665A8-4BF3-4F56-B5D7-92801985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8492" y="5865587"/>
            <a:ext cx="337021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SzPct val="120000"/>
              <a:buNone/>
            </a:pP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40653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66536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600" dirty="0">
                <a:solidFill>
                  <a:srgbClr val="F26522"/>
                </a:solidFill>
              </a:rPr>
              <a:t>Where </a:t>
            </a:r>
            <a:r>
              <a:rPr lang="en-US" sz="4600" dirty="0" smtClean="0">
                <a:solidFill>
                  <a:srgbClr val="F26522"/>
                </a:solidFill>
              </a:rPr>
              <a:t>and </a:t>
            </a:r>
            <a:r>
              <a:rPr lang="en-US" sz="4600" dirty="0">
                <a:solidFill>
                  <a:srgbClr val="F26522"/>
                </a:solidFill>
              </a:rPr>
              <a:t>How </a:t>
            </a:r>
            <a:r>
              <a:rPr lang="en-US" sz="4600" dirty="0" smtClean="0">
                <a:solidFill>
                  <a:srgbClr val="F26522"/>
                </a:solidFill>
              </a:rPr>
              <a:t/>
            </a:r>
            <a:br>
              <a:rPr lang="en-US" sz="4600" dirty="0" smtClean="0">
                <a:solidFill>
                  <a:srgbClr val="F26522"/>
                </a:solidFill>
              </a:rPr>
            </a:br>
            <a:r>
              <a:rPr lang="en-US" sz="4600" dirty="0" smtClean="0">
                <a:solidFill>
                  <a:srgbClr val="F26522"/>
                </a:solidFill>
              </a:rPr>
              <a:t>to </a:t>
            </a:r>
            <a:r>
              <a:rPr lang="en-US" sz="4600" dirty="0">
                <a:solidFill>
                  <a:srgbClr val="F26522"/>
                </a:solidFill>
              </a:rPr>
              <a:t>F</a:t>
            </a:r>
            <a:r>
              <a:rPr lang="en-US" sz="4600" dirty="0" smtClean="0">
                <a:solidFill>
                  <a:srgbClr val="F26522"/>
                </a:solidFill>
              </a:rPr>
              <a:t>ind </a:t>
            </a:r>
            <a:r>
              <a:rPr lang="en-US" sz="4600" dirty="0">
                <a:solidFill>
                  <a:srgbClr val="F26522"/>
                </a:solidFill>
              </a:rPr>
              <a:t>the Best </a:t>
            </a:r>
            <a:r>
              <a:rPr lang="en-US" sz="4600" dirty="0" smtClean="0">
                <a:solidFill>
                  <a:srgbClr val="F26522"/>
                </a:solidFill>
              </a:rPr>
              <a:t>Employees </a:t>
            </a:r>
            <a:endParaRPr lang="en-US" sz="1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84304" y="2057401"/>
            <a:ext cx="8001000" cy="4343401"/>
          </a:xfrm>
        </p:spPr>
        <p:txBody>
          <a:bodyPr>
            <a:noAutofit/>
          </a:bodyPr>
          <a:lstStyle/>
          <a:p>
            <a:pPr marL="109537" indent="0" algn="ctr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Get it OUT!</a:t>
            </a:r>
            <a:endParaRPr lang="en-US" sz="3200" b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Indeed</a:t>
            </a: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Glassdoor</a:t>
            </a: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Facebook</a:t>
            </a: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Craigslist</a:t>
            </a: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Referrals-Make is Significant</a:t>
            </a: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Radio Ads</a:t>
            </a:r>
          </a:p>
          <a:p>
            <a:pPr marL="109537" indent="0">
              <a:buSzPct val="120000"/>
              <a:buNone/>
            </a:pP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(continued)</a:t>
            </a:r>
            <a:endParaRPr lang="en-US" sz="26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728" indent="0">
              <a:buSzPct val="120000"/>
              <a:buNone/>
            </a:pPr>
            <a:endParaRPr lang="en-US" sz="3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835665A8-4BF3-4F56-B5D7-92801985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0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66536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600" dirty="0" smtClean="0">
                <a:solidFill>
                  <a:srgbClr val="F26522"/>
                </a:solidFill>
              </a:rPr>
              <a:t>Where and How </a:t>
            </a:r>
            <a:br>
              <a:rPr lang="en-US" sz="4600" dirty="0" smtClean="0">
                <a:solidFill>
                  <a:srgbClr val="F26522"/>
                </a:solidFill>
              </a:rPr>
            </a:br>
            <a:r>
              <a:rPr lang="en-US" sz="4600" dirty="0" smtClean="0">
                <a:solidFill>
                  <a:srgbClr val="F26522"/>
                </a:solidFill>
              </a:rPr>
              <a:t>to Find the Best Employees </a:t>
            </a:r>
            <a:endParaRPr lang="en-US" sz="1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00" y="2057402"/>
            <a:ext cx="8001000" cy="1503363"/>
          </a:xfrm>
        </p:spPr>
        <p:txBody>
          <a:bodyPr>
            <a:noAutofit/>
          </a:bodyPr>
          <a:lstStyle/>
          <a:p>
            <a:pPr marL="109537" indent="0" algn="ctr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2: Get it OUT!</a:t>
            </a:r>
            <a:endParaRPr lang="en-US" sz="3200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 algn="ctr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Applicant Tracking System (ATS) pushes automatically to: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835665A8-4BF3-4F56-B5D7-92801985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219200" y="3462278"/>
            <a:ext cx="7924800" cy="286232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Workforce Agencies    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 Organic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Centric Organic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</a:t>
            </a:r>
            <a:r>
              <a:rPr lang="en-US" i="1" dirty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Jet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</a:t>
            </a: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Inventory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err="1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JobBoost</a:t>
            </a:r>
            <a:endParaRPr lang="en-US" i="1" dirty="0" smtClean="0">
              <a:solidFill>
                <a:srgbClr val="C45A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err="1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Jooble</a:t>
            </a:r>
            <a:endParaRPr lang="en-US" i="1" dirty="0" smtClean="0">
              <a:solidFill>
                <a:srgbClr val="C45A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JuJu.com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endParaRPr lang="en-US" i="1" dirty="0">
              <a:solidFill>
                <a:srgbClr val="C45A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endParaRPr lang="en-US" i="1" dirty="0" smtClean="0">
              <a:solidFill>
                <a:srgbClr val="C45A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Monster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Oodle.com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Recruit.net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Regional Help Wanted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err="1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SimplyHired</a:t>
            </a:r>
            <a:endParaRPr lang="en-US" i="1" dirty="0" smtClean="0">
              <a:solidFill>
                <a:srgbClr val="C45A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err="1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Trovit</a:t>
            </a:r>
            <a:endParaRPr lang="en-US" i="1" dirty="0" smtClean="0">
              <a:solidFill>
                <a:srgbClr val="C45A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Jobs</a:t>
            </a:r>
          </a:p>
          <a:p>
            <a:pPr marL="566737" indent="-457200">
              <a:buSzPct val="120000"/>
              <a:buFont typeface="Wingdings" panose="05000000000000000000" pitchFamily="2" charset="2"/>
              <a:buChar char="ü"/>
            </a:pPr>
            <a:r>
              <a:rPr lang="en-US" i="1" dirty="0" smtClean="0">
                <a:solidFill>
                  <a:srgbClr val="C45A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Zip Recruiter</a:t>
            </a:r>
          </a:p>
          <a:p>
            <a:pPr marL="109537">
              <a:buSzPct val="120000"/>
            </a:pP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777227"/>
            <a:ext cx="2286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37" indent="0">
              <a:buSzPct val="120000"/>
              <a:buNone/>
            </a:pP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6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continued</a:t>
            </a:r>
            <a:r>
              <a:rPr lang="en-US" sz="2600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45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66536" cy="1143000"/>
          </a:xfrm>
        </p:spPr>
        <p:txBody>
          <a:bodyPr>
            <a:noAutofit/>
          </a:bodyPr>
          <a:lstStyle/>
          <a:p>
            <a:pPr lvl="0" algn="ctr"/>
            <a:r>
              <a:rPr lang="en-US" sz="4600" dirty="0">
                <a:solidFill>
                  <a:srgbClr val="F26522"/>
                </a:solidFill>
              </a:rPr>
              <a:t>Where </a:t>
            </a:r>
            <a:r>
              <a:rPr lang="en-US" sz="4600" dirty="0" smtClean="0">
                <a:solidFill>
                  <a:srgbClr val="F26522"/>
                </a:solidFill>
              </a:rPr>
              <a:t>and </a:t>
            </a:r>
            <a:r>
              <a:rPr lang="en-US" sz="4600" dirty="0">
                <a:solidFill>
                  <a:srgbClr val="F26522"/>
                </a:solidFill>
              </a:rPr>
              <a:t>How </a:t>
            </a:r>
            <a:r>
              <a:rPr lang="en-US" sz="4600" dirty="0" smtClean="0">
                <a:solidFill>
                  <a:srgbClr val="F26522"/>
                </a:solidFill>
              </a:rPr>
              <a:t/>
            </a:r>
            <a:br>
              <a:rPr lang="en-US" sz="4600" dirty="0" smtClean="0">
                <a:solidFill>
                  <a:srgbClr val="F26522"/>
                </a:solidFill>
              </a:rPr>
            </a:br>
            <a:r>
              <a:rPr lang="en-US" sz="4600" dirty="0" smtClean="0">
                <a:solidFill>
                  <a:srgbClr val="F26522"/>
                </a:solidFill>
              </a:rPr>
              <a:t>to </a:t>
            </a:r>
            <a:r>
              <a:rPr lang="en-US" sz="4600" dirty="0">
                <a:solidFill>
                  <a:srgbClr val="F26522"/>
                </a:solidFill>
              </a:rPr>
              <a:t>F</a:t>
            </a:r>
            <a:r>
              <a:rPr lang="en-US" sz="4600" dirty="0" smtClean="0">
                <a:solidFill>
                  <a:srgbClr val="F26522"/>
                </a:solidFill>
              </a:rPr>
              <a:t>ind </a:t>
            </a:r>
            <a:r>
              <a:rPr lang="en-US" sz="4600" dirty="0">
                <a:solidFill>
                  <a:srgbClr val="F26522"/>
                </a:solidFill>
              </a:rPr>
              <a:t>the Best </a:t>
            </a:r>
            <a:r>
              <a:rPr lang="en-US" sz="4600" dirty="0" smtClean="0">
                <a:solidFill>
                  <a:srgbClr val="F26522"/>
                </a:solidFill>
              </a:rPr>
              <a:t>Employees </a:t>
            </a:r>
            <a:endParaRPr lang="en-US" sz="1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84304" y="2057401"/>
            <a:ext cx="8001000" cy="4343401"/>
          </a:xfrm>
        </p:spPr>
        <p:txBody>
          <a:bodyPr>
            <a:noAutofit/>
          </a:bodyPr>
          <a:lstStyle/>
          <a:p>
            <a:pPr marL="109537" indent="0" algn="ctr">
              <a:buSzPct val="120000"/>
              <a:buNone/>
            </a:pPr>
            <a:r>
              <a:rPr lang="en-US" sz="32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 3: Close the Deal!</a:t>
            </a:r>
            <a:endParaRPr lang="en-US" sz="3200" b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Interview</a:t>
            </a:r>
            <a:endParaRPr lang="en-US" sz="2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 follow-up</a:t>
            </a: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 all the questions</a:t>
            </a:r>
          </a:p>
          <a:p>
            <a:pPr marL="457200" indent="-347663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them in ASAP to train </a:t>
            </a: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835665A8-4BF3-4F56-B5D7-928019856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4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136" y="533400"/>
            <a:ext cx="8229600" cy="1143000"/>
          </a:xfrm>
        </p:spPr>
        <p:txBody>
          <a:bodyPr>
            <a:noAutofit/>
          </a:bodyPr>
          <a:lstStyle/>
          <a:p>
            <a:pPr lvl="0" algn="ctr"/>
            <a:r>
              <a:rPr lang="en-US" dirty="0" smtClean="0">
                <a:solidFill>
                  <a:srgbClr val="F26522"/>
                </a:solidFill>
              </a:rPr>
              <a:t>Tools &amp; Strategies to Use</a:t>
            </a:r>
            <a:endParaRPr lang="en-US" sz="4800" dirty="0">
              <a:solidFill>
                <a:srgbClr val="F26522"/>
              </a:solidFill>
            </a:endParaRP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457265" y="1295402"/>
            <a:ext cx="8001000" cy="4047117"/>
          </a:xfrm>
        </p:spPr>
        <p:txBody>
          <a:bodyPr>
            <a:noAutofit/>
          </a:bodyPr>
          <a:lstStyle/>
          <a:p>
            <a:pPr marL="109728" indent="0">
              <a:buSzPct val="120000"/>
              <a:buNone/>
            </a:pPr>
            <a:endParaRPr lang="en-US" sz="3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Application</a:t>
            </a: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 Database -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Someone who isn’t the right fit now may be in the future</a:t>
            </a: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 Reports -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resumes and interview the candidate before hiring</a:t>
            </a: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Metrics - </a:t>
            </a:r>
            <a:r>
              <a:rPr lang="en-US" sz="2600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 which ad or source attracted the candidate</a:t>
            </a:r>
          </a:p>
          <a:p>
            <a:pPr marL="457200" indent="-339725">
              <a:buSzPct val="120000"/>
              <a:buFont typeface="Arial" panose="020B0604020202020204" pitchFamily="34" charset="0"/>
              <a:buChar char="•"/>
            </a:pPr>
            <a:r>
              <a:rPr lang="en-US" sz="26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Personality Types</a:t>
            </a:r>
            <a:endParaRPr lang="en-US" sz="26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1" y="342226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Image result for chauffeur driven orlando">
            <a:extLst>
              <a:ext uri="{FF2B5EF4-FFF2-40B4-BE49-F238E27FC236}">
                <a16:creationId xmlns="" xmlns:a16="http://schemas.microsoft.com/office/drawing/2014/main" id="{D36D4A2B-85F5-42AF-B972-0B4BFCD2B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486402"/>
            <a:ext cx="1676400" cy="758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59A396D-8CA3-4D0C-B2D2-23876F22AEE0}"/>
              </a:ext>
            </a:extLst>
          </p:cNvPr>
          <p:cNvSpPr txBox="1"/>
          <p:nvPr/>
        </p:nvSpPr>
        <p:spPr>
          <a:xfrm>
            <a:off x="1638300" y="5865585"/>
            <a:ext cx="579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1038" lvl="1" indent="0">
              <a:buSzPct val="120000"/>
              <a:buNone/>
            </a:pPr>
            <a:r>
              <a:rPr lang="en-US" sz="2000" b="1" i="1" dirty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en-US" sz="2000" b="1" i="1" dirty="0" smtClean="0">
                <a:solidFill>
                  <a:srgbClr val="F2652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How to Best Onboard Employees</a:t>
            </a:r>
            <a:endParaRPr lang="en-US" sz="2000" b="1" i="1" dirty="0">
              <a:solidFill>
                <a:srgbClr val="F2652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71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1164</TotalTime>
  <Words>757</Words>
  <Application>Microsoft Office PowerPoint</Application>
  <PresentationFormat>On-screen Show (4:3)</PresentationFormat>
  <Paragraphs>207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Retrospect</vt:lpstr>
      <vt:lpstr>Office Theme</vt:lpstr>
      <vt:lpstr>1_Office Theme</vt:lpstr>
      <vt:lpstr>PowerPoint Presentation</vt:lpstr>
      <vt:lpstr>How to Find (and Keep)  Talented &amp; Reliable  CHAUFFEURS &amp; STAFF</vt:lpstr>
      <vt:lpstr>Presenters</vt:lpstr>
      <vt:lpstr>Overview</vt:lpstr>
      <vt:lpstr>Where and How  to Find the Best Employees </vt:lpstr>
      <vt:lpstr>Where and How  to Find the Best Employees </vt:lpstr>
      <vt:lpstr>Where and How  to Find the Best Employees </vt:lpstr>
      <vt:lpstr>Where and How  to Find the Best Employees </vt:lpstr>
      <vt:lpstr>Tools &amp; Strategies to Use</vt:lpstr>
      <vt:lpstr>How to Best Onboard Employees </vt:lpstr>
      <vt:lpstr>How to Best Onboard Employees </vt:lpstr>
      <vt:lpstr>Employee Retention</vt:lpstr>
      <vt:lpstr>Employee Retention </vt:lpstr>
      <vt:lpstr>Employee Retention</vt:lpstr>
      <vt:lpstr>Employee Retention</vt:lpstr>
      <vt:lpstr>Employee Retention </vt:lpstr>
      <vt:lpstr>Employee Retention </vt:lpstr>
      <vt:lpstr>Employee Retention </vt:lpstr>
      <vt:lpstr>When to Add Employees</vt:lpstr>
      <vt:lpstr>When to Add Employees</vt:lpstr>
      <vt:lpstr>When to Add Employees</vt:lpstr>
      <vt:lpstr>Conclusion</vt:lpstr>
      <vt:lpstr>Thank You!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Ways to Reduce Expenses &amp; Improve Your Bottom Line</dc:title>
  <dc:creator>Alyssa Travers</dc:creator>
  <cp:lastModifiedBy>Rob</cp:lastModifiedBy>
  <cp:revision>165</cp:revision>
  <cp:lastPrinted>2017-10-13T17:59:24Z</cp:lastPrinted>
  <dcterms:created xsi:type="dcterms:W3CDTF">2012-07-05T15:04:44Z</dcterms:created>
  <dcterms:modified xsi:type="dcterms:W3CDTF">2017-10-19T20:13:08Z</dcterms:modified>
</cp:coreProperties>
</file>